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65" r:id="rId2"/>
    <p:sldMasterId id="2147483668" r:id="rId3"/>
  </p:sldMasterIdLst>
  <p:notesMasterIdLst>
    <p:notesMasterId r:id="rId63"/>
  </p:notesMasterIdLst>
  <p:sldIdLst>
    <p:sldId id="279" r:id="rId4"/>
    <p:sldId id="284" r:id="rId5"/>
    <p:sldId id="260" r:id="rId6"/>
    <p:sldId id="285" r:id="rId7"/>
    <p:sldId id="287" r:id="rId8"/>
    <p:sldId id="294" r:id="rId9"/>
    <p:sldId id="293" r:id="rId10"/>
    <p:sldId id="373" r:id="rId11"/>
    <p:sldId id="370" r:id="rId12"/>
    <p:sldId id="295" r:id="rId13"/>
    <p:sldId id="296" r:id="rId14"/>
    <p:sldId id="291" r:id="rId15"/>
    <p:sldId id="297" r:id="rId16"/>
    <p:sldId id="312" r:id="rId17"/>
    <p:sldId id="326" r:id="rId18"/>
    <p:sldId id="299" r:id="rId19"/>
    <p:sldId id="340" r:id="rId20"/>
    <p:sldId id="325" r:id="rId21"/>
    <p:sldId id="327" r:id="rId22"/>
    <p:sldId id="313" r:id="rId23"/>
    <p:sldId id="369" r:id="rId24"/>
    <p:sldId id="343" r:id="rId25"/>
    <p:sldId id="371" r:id="rId26"/>
    <p:sldId id="361" r:id="rId27"/>
    <p:sldId id="330" r:id="rId28"/>
    <p:sldId id="306" r:id="rId29"/>
    <p:sldId id="363" r:id="rId30"/>
    <p:sldId id="335" r:id="rId31"/>
    <p:sldId id="338" r:id="rId32"/>
    <p:sldId id="331" r:id="rId33"/>
    <p:sldId id="337" r:id="rId34"/>
    <p:sldId id="336" r:id="rId35"/>
    <p:sldId id="360" r:id="rId36"/>
    <p:sldId id="367" r:id="rId37"/>
    <p:sldId id="362" r:id="rId38"/>
    <p:sldId id="333" r:id="rId39"/>
    <p:sldId id="329" r:id="rId40"/>
    <p:sldId id="351" r:id="rId41"/>
    <p:sldId id="348" r:id="rId42"/>
    <p:sldId id="349" r:id="rId43"/>
    <p:sldId id="350" r:id="rId44"/>
    <p:sldId id="352" r:id="rId45"/>
    <p:sldId id="353" r:id="rId46"/>
    <p:sldId id="354" r:id="rId47"/>
    <p:sldId id="355" r:id="rId48"/>
    <p:sldId id="356" r:id="rId49"/>
    <p:sldId id="358" r:id="rId50"/>
    <p:sldId id="303" r:id="rId51"/>
    <p:sldId id="332" r:id="rId52"/>
    <p:sldId id="364" r:id="rId53"/>
    <p:sldId id="365" r:id="rId54"/>
    <p:sldId id="366" r:id="rId55"/>
    <p:sldId id="282" r:id="rId56"/>
    <p:sldId id="311" r:id="rId57"/>
    <p:sldId id="341" r:id="rId58"/>
    <p:sldId id="342" r:id="rId59"/>
    <p:sldId id="344" r:id="rId60"/>
    <p:sldId id="372" r:id="rId61"/>
    <p:sldId id="368" r:id="rId6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C9C"/>
    <a:srgbClr val="A8B1B8"/>
    <a:srgbClr val="5B9BD5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4643"/>
  </p:normalViewPr>
  <p:slideViewPr>
    <p:cSldViewPr snapToGrid="0" snapToObjects="1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">
            <a:extLst>
              <a:ext uri="{FF2B5EF4-FFF2-40B4-BE49-F238E27FC236}">
                <a16:creationId xmlns:a16="http://schemas.microsoft.com/office/drawing/2014/main" id="{7BEBFD39-A291-48FF-B070-9B98AA561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6C018473-FF44-48FC-AF51-B9963D08AF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144074"/>
            <a:ext cx="10515599" cy="1064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B1B8"/>
              </a:buClr>
              <a:buFont typeface="Arial"/>
              <a:buNone/>
              <a:defRPr sz="4400" b="0" i="0" u="none" strike="noStrike" cap="none">
                <a:solidFill>
                  <a:srgbClr val="A8B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52002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749300" marR="0" lvl="0" indent="-571500" algn="l" rtl="0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Sub Bullet </a:t>
            </a:r>
          </a:p>
          <a:p>
            <a:pPr lvl="2"/>
            <a:r>
              <a:rPr lang="en-US" dirty="0"/>
              <a:t>Sub Bullet</a:t>
            </a:r>
          </a:p>
          <a:p>
            <a:pPr lvl="3"/>
            <a:r>
              <a:rPr lang="en-US" dirty="0"/>
              <a:t>Sub Bullet</a:t>
            </a:r>
          </a:p>
          <a:p>
            <a:endParaRPr dirty="0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D8579D2C-13A3-42B5-8DE4-CAD65B12BC2C}"/>
              </a:ext>
            </a:extLst>
          </p:cNvPr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hape 13">
            <a:extLst>
              <a:ext uri="{FF2B5EF4-FFF2-40B4-BE49-F238E27FC236}">
                <a16:creationId xmlns:a16="http://schemas.microsoft.com/office/drawing/2014/main" id="{7794019F-3956-4A93-BC68-8669A6A602D3}"/>
              </a:ext>
            </a:extLst>
          </p:cNvPr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10255E70-6565-414F-9538-B46DFD6FFF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25000"/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9C0DABF0-C4DB-44B2-954B-B9DFFF6FF7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29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8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8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78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23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85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ADA0-E2F2-4901-AC00-33738C8D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23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8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1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1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1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7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>
            <a:extLst>
              <a:ext uri="{FF2B5EF4-FFF2-40B4-BE49-F238E27FC236}">
                <a16:creationId xmlns:a16="http://schemas.microsoft.com/office/drawing/2014/main" id="{B942E50E-0666-40E8-9CED-58157364DEFE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838200" y="117720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sp>
        <p:nvSpPr>
          <p:cNvPr id="1027" name="Shape 7">
            <a:extLst>
              <a:ext uri="{FF2B5EF4-FFF2-40B4-BE49-F238E27FC236}">
                <a16:creationId xmlns:a16="http://schemas.microsoft.com/office/drawing/2014/main" id="{4EB0AB7D-9B63-47B1-A7E2-8FACC3C2C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Arial" panose="020B0604020202020204" pitchFamily="34" charset="0"/>
              </a:rPr>
              <a:t>Add text</a:t>
            </a:r>
          </a:p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F274-C6F8-4B1A-BF11-882764C0DF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96124" y="302528"/>
            <a:ext cx="746762" cy="7467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0026E9-E83D-44AE-90DC-52A3A9DC13E5}"/>
              </a:ext>
            </a:extLst>
          </p:cNvPr>
          <p:cNvSpPr/>
          <p:nvPr userDrawn="1"/>
        </p:nvSpPr>
        <p:spPr>
          <a:xfrm>
            <a:off x="1" y="1362809"/>
            <a:ext cx="12192000" cy="77820"/>
          </a:xfrm>
          <a:prstGeom prst="rect">
            <a:avLst/>
          </a:prstGeom>
          <a:solidFill>
            <a:srgbClr val="18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026E9-E83D-44AE-90DC-52A3A9DC13E5}"/>
              </a:ext>
            </a:extLst>
          </p:cNvPr>
          <p:cNvSpPr/>
          <p:nvPr userDrawn="1"/>
        </p:nvSpPr>
        <p:spPr>
          <a:xfrm>
            <a:off x="1" y="5837544"/>
            <a:ext cx="12192000" cy="77820"/>
          </a:xfrm>
          <a:prstGeom prst="rect">
            <a:avLst/>
          </a:prstGeom>
          <a:solidFill>
            <a:srgbClr val="18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Shape 6">
            <a:extLst>
              <a:ext uri="{FF2B5EF4-FFF2-40B4-BE49-F238E27FC236}">
                <a16:creationId xmlns:a16="http://schemas.microsoft.com/office/drawing/2014/main" id="{B942E50E-0666-40E8-9CED-58157364DEFE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838200" y="2228622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F274-C6F8-4B1A-BF11-882764C0DF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5754" y="4393660"/>
            <a:ext cx="2993364" cy="29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6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8B0C5-D75A-4A3F-A906-3746B392BF88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" TargetMode="External"/><Relationship Id="rId2" Type="http://schemas.openxmlformats.org/officeDocument/2006/relationships/hyperlink" Target="https://topepo.github.io/rsample/articles/Applications/Time_Series.html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Deep Learning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 txBox="1">
            <a:spLocks/>
          </p:cNvSpPr>
          <p:nvPr/>
        </p:nvSpPr>
        <p:spPr bwMode="auto">
          <a:xfrm>
            <a:off x="205508" y="4568378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8B1B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l"/>
            <a:r>
              <a:rPr lang="en-US" sz="2800" kern="0" dirty="0">
                <a:solidFill>
                  <a:srgbClr val="18BC9C"/>
                </a:solidFill>
              </a:rPr>
              <a:t>Matt Dancho</a:t>
            </a:r>
          </a:p>
          <a:p>
            <a:pPr algn="l"/>
            <a:r>
              <a:rPr lang="en-US" sz="2800" kern="0" dirty="0">
                <a:solidFill>
                  <a:srgbClr val="18BC9C"/>
                </a:solidFill>
              </a:rPr>
              <a:t>Founder &amp; CEO, Business Science</a:t>
            </a:r>
          </a:p>
          <a:p>
            <a:pPr algn="l"/>
            <a:r>
              <a:rPr lang="en-US" sz="2800" kern="0" dirty="0">
                <a:solidFill>
                  <a:srgbClr val="18BC9C"/>
                </a:solidFill>
              </a:rPr>
              <a:t>business-science.io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 txBox="1">
            <a:spLocks/>
          </p:cNvSpPr>
          <p:nvPr/>
        </p:nvSpPr>
        <p:spPr bwMode="auto">
          <a:xfrm>
            <a:off x="205508" y="6282814"/>
            <a:ext cx="10515600" cy="43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8B1B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l"/>
            <a:r>
              <a:rPr lang="en-US" sz="1800" i="1" kern="0" dirty="0"/>
              <a:t>April 19, 2018</a:t>
            </a:r>
          </a:p>
        </p:txBody>
      </p:sp>
    </p:spTree>
    <p:extLst>
      <p:ext uri="{BB962C8B-B14F-4D97-AF65-F5344CB8AC3E}">
        <p14:creationId xmlns:p14="http://schemas.microsoft.com/office/powerpoint/2010/main" val="6817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Changing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5999" y="1947042"/>
            <a:ext cx="539406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</a:schemeClr>
                </a:solidFill>
                <a:latin typeface="SFMono-Regular"/>
              </a:rPr>
              <a:t>How Data Used to Be:</a:t>
            </a:r>
          </a:p>
          <a:p>
            <a:pPr algn="ctr"/>
            <a:endParaRPr lang="en-US" sz="36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>
                <a:solidFill>
                  <a:srgbClr val="18BC9C"/>
                </a:solidFill>
                <a:latin typeface="SFMono-Regular"/>
              </a:rPr>
              <a:t>Short Time Series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>
                <a:solidFill>
                  <a:srgbClr val="18BC9C"/>
                </a:solidFill>
                <a:latin typeface="SFMono-Regular"/>
              </a:rPr>
              <a:t>Viewed As Univariate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>
                <a:solidFill>
                  <a:srgbClr val="18BC9C"/>
                </a:solidFill>
                <a:latin typeface="SFMono-Regular"/>
              </a:rPr>
              <a:t>Wide Forecast Margins</a:t>
            </a:r>
            <a:endParaRPr lang="en-US" sz="3200" b="1" dirty="0"/>
          </a:p>
        </p:txBody>
      </p:sp>
      <p:pic>
        <p:nvPicPr>
          <p:cNvPr id="10" name="Picture 2" descr="C:\Users\mdancho\Google Drive\Business Science\Conferences\2017-EARL-SF\img\forecast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1579"/>
            <a:ext cx="5317199" cy="52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72880"/>
            <a:ext cx="6643118" cy="538511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Data Is Different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6874135" y="1749393"/>
            <a:ext cx="486245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18BC9C"/>
                </a:solidFill>
                <a:latin typeface="SFMono-Regular"/>
              </a:rPr>
              <a:t>High Frequencies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>
                <a:solidFill>
                  <a:srgbClr val="18BC9C"/>
                </a:solidFill>
                <a:latin typeface="SFMono-Regular"/>
              </a:rPr>
              <a:t>Time-Based Pattern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>
                <a:solidFill>
                  <a:srgbClr val="18BC9C"/>
                </a:solidFill>
                <a:latin typeface="SFMono-Regular"/>
              </a:rPr>
              <a:t>Multivariate Systems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>
                <a:solidFill>
                  <a:srgbClr val="18BC9C"/>
                </a:solidFill>
                <a:latin typeface="SFMono-Regular"/>
              </a:rPr>
              <a:t>Sparse Data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>
                <a:solidFill>
                  <a:srgbClr val="18BC9C"/>
                </a:solidFill>
                <a:latin typeface="SFMono-Regular"/>
              </a:rPr>
              <a:t>Event Driven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>
                <a:solidFill>
                  <a:srgbClr val="18BC9C"/>
                </a:solidFill>
                <a:latin typeface="SFMono-Regular"/>
              </a:rPr>
              <a:t>Anomalies</a:t>
            </a:r>
          </a:p>
        </p:txBody>
      </p:sp>
    </p:spTree>
    <p:extLst>
      <p:ext uri="{BB962C8B-B14F-4D97-AF65-F5344CB8AC3E}">
        <p14:creationId xmlns:p14="http://schemas.microsoft.com/office/powerpoint/2010/main" val="30624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86882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/>
              <a:t>New Opportunities For</a:t>
            </a:r>
          </a:p>
          <a:p>
            <a:pPr marL="177800" indent="0" algn="ctr">
              <a:buNone/>
            </a:pPr>
            <a:r>
              <a:rPr lang="en-US" sz="6000" dirty="0">
                <a:solidFill>
                  <a:srgbClr val="18BC9C"/>
                </a:solidFill>
              </a:rPr>
              <a:t>Time Series Prediction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7424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Techniques Available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</a:p>
          <a:p>
            <a:pPr lvl="1"/>
            <a:r>
              <a:rPr lang="en-US" dirty="0">
                <a:solidFill>
                  <a:srgbClr val="18BC9C"/>
                </a:solidFill>
              </a:rPr>
              <a:t>Time Series Signature Pattern Recognition</a:t>
            </a:r>
          </a:p>
          <a:p>
            <a:endParaRPr lang="en-US" dirty="0"/>
          </a:p>
          <a:p>
            <a:r>
              <a:rPr lang="en-US" dirty="0"/>
              <a:t>Deep Learning: </a:t>
            </a:r>
          </a:p>
          <a:p>
            <a:pPr lvl="1"/>
            <a:r>
              <a:rPr lang="en-US" dirty="0" err="1">
                <a:solidFill>
                  <a:srgbClr val="18BC9C"/>
                </a:solidFill>
              </a:rPr>
              <a:t>Keras</a:t>
            </a:r>
            <a:r>
              <a:rPr lang="en-US" dirty="0">
                <a:solidFill>
                  <a:srgbClr val="18BC9C"/>
                </a:solidFill>
              </a:rPr>
              <a:t> </a:t>
            </a:r>
            <a:r>
              <a:rPr lang="en-US" dirty="0" err="1">
                <a:solidFill>
                  <a:srgbClr val="18BC9C"/>
                </a:solidFill>
              </a:rPr>
              <a:t>Stateful</a:t>
            </a:r>
            <a:r>
              <a:rPr lang="en-US" dirty="0">
                <a:solidFill>
                  <a:srgbClr val="18BC9C"/>
                </a:solidFill>
              </a:rPr>
              <a:t> LSTMs</a:t>
            </a:r>
          </a:p>
          <a:p>
            <a:pPr lvl="1"/>
            <a:endParaRPr lang="en-US" dirty="0">
              <a:solidFill>
                <a:srgbClr val="18BC9C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42435" y="4555683"/>
            <a:ext cx="2856333" cy="1477328"/>
            <a:chOff x="9185912" y="5138765"/>
            <a:chExt cx="2856333" cy="1477328"/>
          </a:xfrm>
        </p:grpSpPr>
        <p:sp>
          <p:nvSpPr>
            <p:cNvPr id="5" name="TextBox 4"/>
            <p:cNvSpPr txBox="1"/>
            <p:nvPr/>
          </p:nvSpPr>
          <p:spPr>
            <a:xfrm>
              <a:off x="9419118" y="5138765"/>
              <a:ext cx="26231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18BC9C"/>
                  </a:solidFill>
                </a:rPr>
                <a:t>Our Focus Today</a:t>
              </a:r>
              <a:endParaRPr lang="en-US" sz="3200" dirty="0">
                <a:solidFill>
                  <a:srgbClr val="18BC9C"/>
                </a:solidFill>
              </a:endParaRP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 rot="20258316" flipH="1">
              <a:off x="9185912" y="5370076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6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86882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/>
              <a:t>Deep Learning with</a:t>
            </a:r>
          </a:p>
          <a:p>
            <a:pPr marL="177800" indent="0" algn="ctr">
              <a:buNone/>
            </a:pPr>
            <a:r>
              <a:rPr lang="en-US" sz="6000" dirty="0" err="1">
                <a:solidFill>
                  <a:srgbClr val="18BC9C"/>
                </a:solidFill>
              </a:rPr>
              <a:t>Keras</a:t>
            </a:r>
            <a:r>
              <a:rPr lang="en-US" sz="6000" dirty="0">
                <a:solidFill>
                  <a:srgbClr val="18BC9C"/>
                </a:solidFill>
              </a:rPr>
              <a:t> </a:t>
            </a:r>
            <a:r>
              <a:rPr lang="en-US" sz="6000" dirty="0" err="1">
                <a:solidFill>
                  <a:srgbClr val="18BC9C"/>
                </a:solidFill>
              </a:rPr>
              <a:t>Stateful</a:t>
            </a:r>
            <a:r>
              <a:rPr lang="en-US" sz="6000" dirty="0">
                <a:solidFill>
                  <a:srgbClr val="18BC9C"/>
                </a:solidFill>
              </a:rPr>
              <a:t> LSTM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444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50" y="144074"/>
            <a:ext cx="10856649" cy="1064413"/>
          </a:xfrm>
        </p:spPr>
        <p:txBody>
          <a:bodyPr/>
          <a:lstStyle/>
          <a:p>
            <a:r>
              <a:rPr lang="en-US" dirty="0"/>
              <a:t>Sunspots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1565" y="1584243"/>
            <a:ext cx="6445712" cy="4351338"/>
          </a:xfrm>
        </p:spPr>
        <p:txBody>
          <a:bodyPr/>
          <a:lstStyle/>
          <a:p>
            <a:r>
              <a:rPr lang="en-US" dirty="0"/>
              <a:t>Solar Phenomenon</a:t>
            </a:r>
          </a:p>
          <a:p>
            <a:endParaRPr lang="en-US" dirty="0"/>
          </a:p>
          <a:p>
            <a:r>
              <a:rPr lang="en-US" dirty="0"/>
              <a:t>Great Example of ML Tool-Application Fit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64" y="0"/>
            <a:ext cx="6076335" cy="6076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188" y="6231301"/>
            <a:ext cx="62822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Source: https://www.nasa.gov/content/goddard/largest-sunspot-of-solar-cycle</a:t>
            </a:r>
          </a:p>
        </p:txBody>
      </p:sp>
    </p:spTree>
    <p:extLst>
      <p:ext uri="{BB962C8B-B14F-4D97-AF65-F5344CB8AC3E}">
        <p14:creationId xmlns:p14="http://schemas.microsoft.com/office/powerpoint/2010/main" val="264049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50" y="144074"/>
            <a:ext cx="10856649" cy="1064413"/>
          </a:xfrm>
        </p:spPr>
        <p:txBody>
          <a:bodyPr/>
          <a:lstStyle/>
          <a:p>
            <a:r>
              <a:rPr lang="en-US" dirty="0"/>
              <a:t>Sunspots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7" y="1852002"/>
            <a:ext cx="4995598" cy="4351338"/>
          </a:xfrm>
        </p:spPr>
        <p:txBody>
          <a:bodyPr/>
          <a:lstStyle/>
          <a:p>
            <a:r>
              <a:rPr lang="en-US" sz="3600" dirty="0"/>
              <a:t>Looks easy to predict</a:t>
            </a:r>
          </a:p>
          <a:p>
            <a:endParaRPr lang="en-US" sz="3600" dirty="0"/>
          </a:p>
          <a:p>
            <a:r>
              <a:rPr lang="en-US" sz="3600" dirty="0"/>
              <a:t>Difficult</a:t>
            </a:r>
          </a:p>
          <a:p>
            <a:endParaRPr lang="en-US" sz="3600" dirty="0"/>
          </a:p>
          <a:p>
            <a:r>
              <a:rPr lang="en-US" sz="3600" dirty="0"/>
              <a:t>Cycle &amp; amplitude changes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66" y="-364"/>
            <a:ext cx="6732233" cy="685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254928"/>
            <a:ext cx="11606979" cy="39484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/>
              <a:t>Objective:</a:t>
            </a:r>
          </a:p>
          <a:p>
            <a:pPr marL="177800" indent="0" algn="ctr">
              <a:buNone/>
            </a:pPr>
            <a:r>
              <a:rPr lang="en-US" sz="4800" dirty="0"/>
              <a:t>Predict </a:t>
            </a:r>
          </a:p>
          <a:p>
            <a:pPr marL="177800" indent="0" algn="ctr">
              <a:buNone/>
            </a:pPr>
            <a:r>
              <a:rPr lang="en-US" sz="4800" dirty="0"/>
              <a:t>Next 10 Years</a:t>
            </a:r>
          </a:p>
          <a:p>
            <a:pPr marL="177800" indent="0" algn="ctr">
              <a:buNone/>
            </a:pPr>
            <a:r>
              <a:rPr lang="en-US" sz="4800" dirty="0"/>
              <a:t>Using </a:t>
            </a:r>
            <a:r>
              <a:rPr lang="en-US" sz="4800" dirty="0" err="1"/>
              <a:t>Keras</a:t>
            </a:r>
            <a:r>
              <a:rPr lang="en-US" sz="4800" dirty="0"/>
              <a:t> </a:t>
            </a:r>
            <a:r>
              <a:rPr lang="en-US" sz="4800" dirty="0" err="1"/>
              <a:t>Stateful</a:t>
            </a:r>
            <a:r>
              <a:rPr lang="en-US" sz="4800" dirty="0"/>
              <a:t> LSTM</a:t>
            </a:r>
          </a:p>
          <a:p>
            <a:pPr algn="ctr"/>
            <a:endParaRPr lang="en-US" sz="6600" dirty="0"/>
          </a:p>
          <a:p>
            <a:pPr algn="ctr"/>
            <a:endParaRPr lang="en-US" sz="6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52002"/>
            <a:ext cx="11589774" cy="4351338"/>
          </a:xfrm>
        </p:spPr>
        <p:txBody>
          <a:bodyPr/>
          <a:lstStyle/>
          <a:p>
            <a:r>
              <a:rPr lang="en-US" sz="3600" dirty="0"/>
              <a:t>What is an LSTM? </a:t>
            </a:r>
          </a:p>
          <a:p>
            <a:endParaRPr lang="en-US" sz="3600" dirty="0"/>
          </a:p>
          <a:p>
            <a:r>
              <a:rPr lang="en-US" sz="3600" dirty="0"/>
              <a:t>Is LSTM a </a:t>
            </a:r>
            <a:r>
              <a:rPr lang="en-US" sz="3600" dirty="0">
                <a:solidFill>
                  <a:srgbClr val="18BC9C"/>
                </a:solidFill>
              </a:rPr>
              <a:t>good candidate </a:t>
            </a:r>
            <a:r>
              <a:rPr lang="en-US" sz="3600" dirty="0"/>
              <a:t>for the problem?</a:t>
            </a:r>
          </a:p>
          <a:p>
            <a:pPr marL="177800" indent="0">
              <a:buNone/>
            </a:pPr>
            <a:endParaRPr lang="en-US" sz="3600" dirty="0"/>
          </a:p>
          <a:p>
            <a:r>
              <a:rPr lang="en-US" sz="3600" dirty="0"/>
              <a:t>Develop a </a:t>
            </a:r>
            <a:r>
              <a:rPr lang="en-US" sz="3600" dirty="0" err="1">
                <a:solidFill>
                  <a:srgbClr val="18BC9C"/>
                </a:solidFill>
              </a:rPr>
              <a:t>Stateful</a:t>
            </a:r>
            <a:r>
              <a:rPr lang="en-US" sz="3600" dirty="0">
                <a:solidFill>
                  <a:srgbClr val="18BC9C"/>
                </a:solidFill>
              </a:rPr>
              <a:t> LSTM Model </a:t>
            </a:r>
            <a:r>
              <a:rPr lang="en-US" sz="3600" dirty="0"/>
              <a:t>using </a:t>
            </a:r>
            <a:r>
              <a:rPr lang="en-US" sz="3600" dirty="0" err="1">
                <a:solidFill>
                  <a:srgbClr val="18BC9C"/>
                </a:solidFill>
              </a:rPr>
              <a:t>Keras</a:t>
            </a:r>
            <a:endParaRPr lang="en-US" sz="3600" dirty="0">
              <a:solidFill>
                <a:srgbClr val="18BC9C"/>
              </a:solidFill>
            </a:endParaRPr>
          </a:p>
          <a:p>
            <a:endParaRPr lang="en-US" sz="3600" dirty="0">
              <a:solidFill>
                <a:srgbClr val="18BC9C"/>
              </a:solidFill>
            </a:endParaRPr>
          </a:p>
          <a:p>
            <a:r>
              <a:rPr lang="en-US" sz="3600" dirty="0"/>
              <a:t>Time Series Cross Validation using </a:t>
            </a:r>
            <a:r>
              <a:rPr lang="en-US" sz="3600" dirty="0" err="1">
                <a:solidFill>
                  <a:srgbClr val="18BC9C"/>
                </a:solidFill>
              </a:rPr>
              <a:t>Backtesting</a:t>
            </a:r>
            <a:endParaRPr lang="en-US" sz="3600" dirty="0">
              <a:solidFill>
                <a:srgbClr val="18BC9C"/>
              </a:solidFill>
            </a:endParaRPr>
          </a:p>
          <a:p>
            <a:endParaRPr lang="en-US" sz="3600" dirty="0">
              <a:solidFill>
                <a:srgbClr val="18BC9C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6665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Evaluate whether or not a time series may be a good candidate for an LSTM model by reviewing the 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Autocorrelation Function (ACF) graph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rgbClr val="2C3E5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Perform 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Time Series Cross Validation using Backtesting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with the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rsample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package 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8BC9C"/>
                </a:solidFill>
                <a:effectLst/>
                <a:latin typeface="Lato"/>
                <a:hlinkClick r:id="rId2"/>
              </a:rPr>
              <a:t>rolling forecast origin resampling</a:t>
            </a:r>
            <a:endParaRPr kumimoji="0" lang="en-US" altLang="en-US" sz="1100" b="0" i="0" u="none" strike="noStrike" cap="none" normalizeH="0" baseline="0">
              <a:ln>
                <a:noFill/>
              </a:ln>
              <a:solidFill>
                <a:srgbClr val="2C3E5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Develop a </a:t>
            </a: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Stateful LSTM Model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with the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package, which connects to the </a:t>
            </a:r>
            <a:r>
              <a:rPr kumimoji="0" lang="en-US" altLang="en-US" sz="1100" b="0" i="0" u="sng" strike="noStrike" cap="none" normalizeH="0" baseline="0">
                <a:ln>
                  <a:noFill/>
                </a:ln>
                <a:solidFill>
                  <a:srgbClr val="18BC9C"/>
                </a:solidFill>
                <a:effectLst/>
                <a:latin typeface="Lato"/>
                <a:hlinkClick r:id="rId3"/>
              </a:rPr>
              <a:t>R TensorFlow backend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7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LSTM?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148" y="1743850"/>
            <a:ext cx="12309987" cy="4351338"/>
          </a:xfrm>
        </p:spPr>
        <p:txBody>
          <a:bodyPr/>
          <a:lstStyle/>
          <a:p>
            <a:r>
              <a:rPr lang="en-US" sz="3200" dirty="0"/>
              <a:t>Special Type of </a:t>
            </a:r>
            <a:r>
              <a:rPr lang="en-US" sz="3200" dirty="0">
                <a:solidFill>
                  <a:srgbClr val="18BC9C"/>
                </a:solidFill>
              </a:rPr>
              <a:t>Recurrent Neural Network (RNN)</a:t>
            </a:r>
          </a:p>
          <a:p>
            <a:endParaRPr lang="en-US" sz="3200" dirty="0"/>
          </a:p>
          <a:p>
            <a:r>
              <a:rPr lang="en-US" sz="3200" dirty="0"/>
              <a:t>Long-Short Term Memory</a:t>
            </a:r>
          </a:p>
          <a:p>
            <a:endParaRPr lang="en-US" sz="3200" dirty="0"/>
          </a:p>
          <a:p>
            <a:r>
              <a:rPr lang="en-US" sz="3200" dirty="0"/>
              <a:t>Models sequence data</a:t>
            </a:r>
          </a:p>
          <a:p>
            <a:endParaRPr lang="en-US" sz="3200" dirty="0"/>
          </a:p>
          <a:p>
            <a:r>
              <a:rPr lang="en-US" sz="3200" i="1" dirty="0">
                <a:solidFill>
                  <a:srgbClr val="18BC9C"/>
                </a:solidFill>
              </a:rPr>
              <a:t>“Understanding LSTM Networks”</a:t>
            </a:r>
            <a:r>
              <a:rPr lang="en-US" sz="3200" dirty="0">
                <a:solidFill>
                  <a:srgbClr val="18BC9C"/>
                </a:solidFill>
              </a:rPr>
              <a:t> by </a:t>
            </a:r>
            <a:r>
              <a:rPr lang="en-US" sz="3200" b="1" dirty="0">
                <a:solidFill>
                  <a:srgbClr val="18BC9C"/>
                </a:solidFill>
              </a:rPr>
              <a:t>Christopher </a:t>
            </a:r>
            <a:r>
              <a:rPr lang="en-US" sz="3200" b="1" dirty="0" err="1">
                <a:solidFill>
                  <a:srgbClr val="18BC9C"/>
                </a:solidFill>
              </a:rPr>
              <a:t>Olah</a:t>
            </a:r>
            <a:endParaRPr lang="en-US" sz="3200" b="1" dirty="0">
              <a:solidFill>
                <a:srgbClr val="18BC9C"/>
              </a:solidFill>
            </a:endParaRP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Source: 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1267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Business Science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117" y="1535479"/>
            <a:ext cx="11729884" cy="4351338"/>
          </a:xfrm>
        </p:spPr>
        <p:txBody>
          <a:bodyPr/>
          <a:lstStyle/>
          <a:p>
            <a:r>
              <a:rPr lang="en-US" dirty="0"/>
              <a:t>We are </a:t>
            </a:r>
            <a:r>
              <a:rPr lang="en-US" dirty="0">
                <a:solidFill>
                  <a:srgbClr val="18BC9C"/>
                </a:solidFill>
              </a:rPr>
              <a:t>applications</a:t>
            </a:r>
            <a:r>
              <a:rPr lang="en-US" dirty="0"/>
              <a:t> people that build tools to </a:t>
            </a:r>
            <a:r>
              <a:rPr lang="en-US" dirty="0">
                <a:solidFill>
                  <a:srgbClr val="18BC9C"/>
                </a:solidFill>
              </a:rPr>
              <a:t>solve tough problems</a:t>
            </a:r>
          </a:p>
          <a:p>
            <a:endParaRPr lang="en-US" dirty="0"/>
          </a:p>
          <a:p>
            <a:r>
              <a:rPr lang="en-US" dirty="0"/>
              <a:t>We </a:t>
            </a:r>
            <a:r>
              <a:rPr lang="en-US" dirty="0">
                <a:solidFill>
                  <a:srgbClr val="18BC9C"/>
                </a:solidFill>
              </a:rPr>
              <a:t>serve</a:t>
            </a:r>
            <a:r>
              <a:rPr lang="en-US" dirty="0"/>
              <a:t> the data science </a:t>
            </a:r>
            <a:r>
              <a:rPr lang="en-US" dirty="0">
                <a:solidFill>
                  <a:srgbClr val="18BC9C"/>
                </a:solidFill>
              </a:rPr>
              <a:t>community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We </a:t>
            </a:r>
            <a:r>
              <a:rPr lang="en-US" dirty="0">
                <a:solidFill>
                  <a:srgbClr val="18BC9C"/>
                </a:solidFill>
                <a:sym typeface="Wingdings" panose="05000000000000000000" pitchFamily="2" charset="2"/>
              </a:rPr>
              <a:t>empower </a:t>
            </a:r>
            <a:r>
              <a:rPr lang="en-US" dirty="0">
                <a:sym typeface="Wingdings" panose="05000000000000000000" pitchFamily="2" charset="2"/>
              </a:rPr>
              <a:t>organizations</a:t>
            </a:r>
          </a:p>
          <a:p>
            <a:pPr lvl="1"/>
            <a:r>
              <a:rPr lang="en-US" dirty="0">
                <a:solidFill>
                  <a:srgbClr val="18BC9C"/>
                </a:solidFill>
                <a:sym typeface="Wingdings" panose="05000000000000000000" pitchFamily="2" charset="2"/>
              </a:rPr>
              <a:t>Expert plan-based coaching, training, &amp; consultation</a:t>
            </a:r>
          </a:p>
          <a:p>
            <a:pPr lvl="1"/>
            <a:r>
              <a:rPr lang="en-US" dirty="0">
                <a:solidFill>
                  <a:srgbClr val="18BC9C"/>
                </a:solidFill>
                <a:sym typeface="Wingdings" panose="05000000000000000000" pitchFamily="2" charset="2"/>
              </a:rPr>
              <a:t>Specialize in R Package Development, Shiny Apps, and more!</a:t>
            </a:r>
          </a:p>
          <a:p>
            <a:pPr lvl="1"/>
            <a:r>
              <a:rPr lang="en-US" dirty="0">
                <a:solidFill>
                  <a:srgbClr val="18BC9C"/>
                </a:solidFill>
                <a:sym typeface="Wingdings" panose="05000000000000000000" pitchFamily="2" charset="2"/>
              </a:rPr>
              <a:t>NEW!! Business Science University (BSU)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89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Source: http://colah.github.io/posts/2015-08-Understanding-LSTMs/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67148" y="1852002"/>
            <a:ext cx="11474246" cy="4351338"/>
          </a:xfrm>
        </p:spPr>
        <p:txBody>
          <a:bodyPr/>
          <a:lstStyle/>
          <a:p>
            <a:r>
              <a:rPr lang="en-US" dirty="0"/>
              <a:t>RNNs have loops</a:t>
            </a:r>
          </a:p>
          <a:p>
            <a:endParaRPr lang="en-US" dirty="0"/>
          </a:p>
          <a:p>
            <a:r>
              <a:rPr lang="en-US" dirty="0"/>
              <a:t>Enables persistence</a:t>
            </a:r>
          </a:p>
          <a:p>
            <a:endParaRPr lang="en-US" dirty="0"/>
          </a:p>
          <a:p>
            <a:r>
              <a:rPr lang="en-US" dirty="0"/>
              <a:t>Strengths: Sequences</a:t>
            </a:r>
          </a:p>
          <a:p>
            <a:pPr lvl="1"/>
            <a:r>
              <a:rPr lang="en-US" dirty="0"/>
              <a:t>Learning context based on what happened previously</a:t>
            </a:r>
          </a:p>
          <a:p>
            <a:pPr lvl="1"/>
            <a:r>
              <a:rPr lang="en-US" dirty="0"/>
              <a:t>Speech recognition, image classifying,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941" y="1568707"/>
            <a:ext cx="4065858" cy="32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Source: http://colah.github.io/posts/2015-08-Understanding-LSTMs/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21" y="2871019"/>
            <a:ext cx="9340555" cy="29168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70880" y="1645334"/>
            <a:ext cx="85560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18BC9C"/>
                </a:solidFill>
              </a:rPr>
              <a:t>Unrolling The RNN Loop</a:t>
            </a:r>
          </a:p>
        </p:txBody>
      </p:sp>
    </p:spTree>
    <p:extLst>
      <p:ext uri="{BB962C8B-B14F-4D97-AF65-F5344CB8AC3E}">
        <p14:creationId xmlns:p14="http://schemas.microsoft.com/office/powerpoint/2010/main" val="14939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Workings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Source: http://colah.github.io/posts/2015-08-Understanding-LSTMs/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7513" t="12954" r="28233" b="5068"/>
          <a:stretch/>
        </p:blipFill>
        <p:spPr>
          <a:xfrm>
            <a:off x="5239549" y="644012"/>
            <a:ext cx="1799303" cy="2703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7" name="Group 16"/>
          <p:cNvGrpSpPr/>
          <p:nvPr/>
        </p:nvGrpSpPr>
        <p:grpSpPr>
          <a:xfrm>
            <a:off x="1662513" y="1624017"/>
            <a:ext cx="4173248" cy="4316056"/>
            <a:chOff x="1662513" y="1624017"/>
            <a:chExt cx="4173248" cy="4316056"/>
          </a:xfrm>
        </p:grpSpPr>
        <p:grpSp>
          <p:nvGrpSpPr>
            <p:cNvPr id="5" name="Group 4"/>
            <p:cNvGrpSpPr/>
            <p:nvPr/>
          </p:nvGrpSpPr>
          <p:grpSpPr>
            <a:xfrm>
              <a:off x="1662513" y="1624017"/>
              <a:ext cx="2998840" cy="4316056"/>
              <a:chOff x="1662513" y="1624017"/>
              <a:chExt cx="2998840" cy="43160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28" r="34944"/>
              <a:stretch/>
            </p:blipFill>
            <p:spPr>
              <a:xfrm>
                <a:off x="1662513" y="2572819"/>
                <a:ext cx="2998840" cy="336725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211749" y="1624017"/>
                <a:ext cx="185339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6000" dirty="0">
                    <a:solidFill>
                      <a:srgbClr val="18BC9C"/>
                    </a:solidFill>
                  </a:rPr>
                  <a:t>RNN</a:t>
                </a:r>
              </a:p>
            </p:txBody>
          </p:sp>
        </p:grpSp>
        <p:cxnSp>
          <p:nvCxnSpPr>
            <p:cNvPr id="14" name="Curved Connector 13"/>
            <p:cNvCxnSpPr/>
            <p:nvPr/>
          </p:nvCxnSpPr>
          <p:spPr>
            <a:xfrm flipV="1">
              <a:off x="4458784" y="2281591"/>
              <a:ext cx="1376977" cy="1186440"/>
            </a:xfrm>
            <a:prstGeom prst="curvedConnector3">
              <a:avLst/>
            </a:prstGeom>
            <a:ln w="152400">
              <a:solidFill>
                <a:srgbClr val="18B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392095" y="1624017"/>
            <a:ext cx="4220310" cy="4226335"/>
            <a:chOff x="6392095" y="1624017"/>
            <a:chExt cx="4220310" cy="4226335"/>
          </a:xfrm>
        </p:grpSpPr>
        <p:grpSp>
          <p:nvGrpSpPr>
            <p:cNvPr id="4" name="Group 3"/>
            <p:cNvGrpSpPr/>
            <p:nvPr/>
          </p:nvGrpSpPr>
          <p:grpSpPr>
            <a:xfrm>
              <a:off x="7588609" y="1624017"/>
              <a:ext cx="3023796" cy="4226335"/>
              <a:chOff x="7432495" y="1624017"/>
              <a:chExt cx="3023796" cy="42263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96" r="34541"/>
              <a:stretch/>
            </p:blipFill>
            <p:spPr>
              <a:xfrm>
                <a:off x="7432495" y="2485360"/>
                <a:ext cx="3023796" cy="336499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7826138" y="1624017"/>
                <a:ext cx="223651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6000" dirty="0">
                    <a:solidFill>
                      <a:srgbClr val="18BC9C"/>
                    </a:solidFill>
                  </a:rPr>
                  <a:t>LSTM</a:t>
                </a:r>
              </a:p>
            </p:txBody>
          </p:sp>
        </p:grpSp>
        <p:cxnSp>
          <p:nvCxnSpPr>
            <p:cNvPr id="18" name="Curved Connector 17"/>
            <p:cNvCxnSpPr/>
            <p:nvPr/>
          </p:nvCxnSpPr>
          <p:spPr>
            <a:xfrm flipH="1" flipV="1">
              <a:off x="6392095" y="2281593"/>
              <a:ext cx="1376977" cy="1186440"/>
            </a:xfrm>
            <a:prstGeom prst="curvedConnector3">
              <a:avLst/>
            </a:prstGeom>
            <a:ln w="152400">
              <a:solidFill>
                <a:srgbClr val="18B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3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6" r="34541"/>
          <a:stretch/>
        </p:blipFill>
        <p:spPr>
          <a:xfrm>
            <a:off x="3357688" y="2485360"/>
            <a:ext cx="3023796" cy="33649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Source: http://colah.github.io/posts/2015-08-Understanding-LSTMs/</a:t>
            </a:r>
          </a:p>
        </p:txBody>
      </p:sp>
      <p:sp>
        <p:nvSpPr>
          <p:cNvPr id="6" name="Rectangle 5"/>
          <p:cNvSpPr/>
          <p:nvPr/>
        </p:nvSpPr>
        <p:spPr>
          <a:xfrm>
            <a:off x="2091288" y="1586382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18BC9C"/>
                </a:solidFill>
              </a:rPr>
              <a:t>LSTM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74135" y="2802906"/>
            <a:ext cx="48624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A8B1B8"/>
                </a:solidFill>
                <a:latin typeface="SFMono-Regular"/>
              </a:rPr>
              <a:t>Internal Cell Complexity Solves problem with basic RNNs: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>
                <a:solidFill>
                  <a:srgbClr val="18BC9C"/>
                </a:solidFill>
                <a:latin typeface="SFMono-Regular"/>
              </a:rPr>
              <a:t>Long Term Dependencies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5775" t="13076" r="26212" b="3809"/>
          <a:stretch/>
        </p:blipFill>
        <p:spPr>
          <a:xfrm>
            <a:off x="227039" y="2639680"/>
            <a:ext cx="2398173" cy="3367645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10800000">
            <a:off x="2091288" y="4532671"/>
            <a:ext cx="1266400" cy="314632"/>
          </a:xfrm>
          <a:prstGeom prst="curvedConnector3">
            <a:avLst/>
          </a:prstGeom>
          <a:ln w="254000">
            <a:solidFill>
              <a:srgbClr val="18B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831690"/>
            <a:ext cx="11606979" cy="3371650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/>
              <a:t>Is LSTM A </a:t>
            </a:r>
          </a:p>
          <a:p>
            <a:pPr marL="177800" indent="0" algn="ctr">
              <a:buNone/>
            </a:pPr>
            <a:r>
              <a:rPr lang="en-US" sz="6600" dirty="0"/>
              <a:t>Good Candidate?</a:t>
            </a:r>
          </a:p>
          <a:p>
            <a:pPr algn="ctr"/>
            <a:endParaRPr lang="en-US" sz="6600" dirty="0"/>
          </a:p>
          <a:p>
            <a:pPr algn="ctr"/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618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LSTM A Good Candidate?</a:t>
            </a:r>
          </a:p>
        </p:txBody>
      </p:sp>
      <p:sp>
        <p:nvSpPr>
          <p:cNvPr id="4" name="Rectangle 3"/>
          <p:cNvSpPr/>
          <p:nvPr/>
        </p:nvSpPr>
        <p:spPr>
          <a:xfrm>
            <a:off x="782176" y="3738237"/>
            <a:ext cx="106276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A8B1B8"/>
                </a:solidFill>
              </a:rPr>
              <a:t>LSTM’s take advantage of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6767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LSTM A Good Candidate?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7" y="1852002"/>
            <a:ext cx="5939494" cy="4351338"/>
          </a:xfrm>
        </p:spPr>
        <p:txBody>
          <a:bodyPr/>
          <a:lstStyle/>
          <a:p>
            <a:r>
              <a:rPr lang="en-US" sz="3200" dirty="0"/>
              <a:t>Autocorrelation</a:t>
            </a:r>
          </a:p>
          <a:p>
            <a:endParaRPr lang="en-US" sz="3200" dirty="0"/>
          </a:p>
          <a:p>
            <a:r>
              <a:rPr lang="en-US" sz="3200" dirty="0"/>
              <a:t>Batch prediction</a:t>
            </a:r>
          </a:p>
          <a:p>
            <a:endParaRPr lang="en-US" sz="3200" dirty="0"/>
          </a:p>
          <a:p>
            <a:r>
              <a:rPr lang="en-US" sz="3200" dirty="0"/>
              <a:t>Lag at 120 months (10 years) to predict next 10 years!</a:t>
            </a:r>
          </a:p>
          <a:p>
            <a:endParaRPr lang="en-US" sz="3200" dirty="0"/>
          </a:p>
          <a:p>
            <a:r>
              <a:rPr lang="en-US" sz="3200" dirty="0"/>
              <a:t>LSTM is good candidate!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1" y="1243386"/>
            <a:ext cx="5827059" cy="56146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510015" y="2678429"/>
            <a:ext cx="3517034" cy="1231106"/>
            <a:chOff x="9359665" y="5587514"/>
            <a:chExt cx="2623127" cy="1543009"/>
          </a:xfrm>
        </p:grpSpPr>
        <p:sp>
          <p:nvSpPr>
            <p:cNvPr id="8" name="TextBox 7"/>
            <p:cNvSpPr txBox="1"/>
            <p:nvPr/>
          </p:nvSpPr>
          <p:spPr>
            <a:xfrm>
              <a:off x="9359665" y="5587514"/>
              <a:ext cx="2623127" cy="1543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Autocorrelation!!!</a:t>
              </a:r>
              <a:endParaRPr lang="en-US" sz="24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1526089">
              <a:off x="9367467" y="5958853"/>
              <a:ext cx="79590" cy="533993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47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831690"/>
            <a:ext cx="11606979" cy="3371650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/>
              <a:t>Developing A </a:t>
            </a:r>
          </a:p>
          <a:p>
            <a:pPr marL="177800" indent="0" algn="ctr">
              <a:buNone/>
            </a:pPr>
            <a:r>
              <a:rPr lang="en-US" sz="6600" dirty="0" err="1"/>
              <a:t>Stateful</a:t>
            </a:r>
            <a:r>
              <a:rPr lang="en-US" sz="6600" dirty="0"/>
              <a:t> LSTM </a:t>
            </a:r>
          </a:p>
          <a:p>
            <a:pPr marL="177800" indent="0" algn="ctr">
              <a:buNone/>
            </a:pPr>
            <a:r>
              <a:rPr lang="en-US" sz="6600" dirty="0"/>
              <a:t>With </a:t>
            </a:r>
            <a:r>
              <a:rPr lang="en-US" sz="6600" dirty="0" err="1"/>
              <a:t>Keras</a:t>
            </a:r>
            <a:endParaRPr lang="en-US" sz="6600" dirty="0"/>
          </a:p>
          <a:p>
            <a:pPr algn="ctr"/>
            <a:endParaRPr lang="en-US" sz="6600" dirty="0"/>
          </a:p>
          <a:p>
            <a:pPr algn="ctr"/>
            <a:endParaRPr lang="en-US" sz="6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Stateful</a:t>
            </a:r>
            <a:r>
              <a:rPr lang="en-US" dirty="0"/>
              <a:t> LSTM Terminology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199" y="1574097"/>
            <a:ext cx="11275143" cy="4351338"/>
          </a:xfrm>
        </p:spPr>
        <p:txBody>
          <a:bodyPr/>
          <a:lstStyle/>
          <a:p>
            <a:r>
              <a:rPr lang="en-US" dirty="0">
                <a:solidFill>
                  <a:srgbClr val="18BC9C"/>
                </a:solidFill>
              </a:rPr>
              <a:t>Batch Size:</a:t>
            </a:r>
          </a:p>
          <a:p>
            <a:pPr lvl="1"/>
            <a:r>
              <a:rPr lang="en-US" dirty="0"/>
              <a:t>The batch size is the number of training examples in one forward/backward pass of a RNN before a weight update</a:t>
            </a:r>
          </a:p>
          <a:p>
            <a:r>
              <a:rPr lang="en-US" dirty="0">
                <a:solidFill>
                  <a:srgbClr val="18BC9C"/>
                </a:solidFill>
              </a:rPr>
              <a:t>Time Steps:</a:t>
            </a:r>
          </a:p>
          <a:p>
            <a:pPr lvl="1"/>
            <a:r>
              <a:rPr lang="en-US" dirty="0"/>
              <a:t>A time step is the </a:t>
            </a:r>
            <a:r>
              <a:rPr lang="en-US" u="sng" dirty="0"/>
              <a:t>number of lags </a:t>
            </a:r>
            <a:r>
              <a:rPr lang="en-US" dirty="0"/>
              <a:t>included in the training/testing set</a:t>
            </a:r>
          </a:p>
          <a:p>
            <a:r>
              <a:rPr lang="en-US" dirty="0">
                <a:solidFill>
                  <a:srgbClr val="18BC9C"/>
                </a:solidFill>
              </a:rPr>
              <a:t>Epochs:</a:t>
            </a:r>
          </a:p>
          <a:p>
            <a:pPr lvl="1"/>
            <a:r>
              <a:rPr lang="en-US" dirty="0"/>
              <a:t>The epochs are the </a:t>
            </a:r>
            <a:r>
              <a:rPr lang="en-US" u="sng" dirty="0"/>
              <a:t>total number </a:t>
            </a:r>
            <a:r>
              <a:rPr lang="en-US" dirty="0"/>
              <a:t>of forward/backward pass iterations</a:t>
            </a:r>
          </a:p>
        </p:txBody>
      </p:sp>
    </p:spTree>
    <p:extLst>
      <p:ext uri="{BB962C8B-B14F-4D97-AF65-F5344CB8AC3E}">
        <p14:creationId xmlns:p14="http://schemas.microsoft.com/office/powerpoint/2010/main" val="368206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Stateful</a:t>
            </a:r>
            <a:r>
              <a:rPr lang="en-US" dirty="0"/>
              <a:t> LSTM</a:t>
            </a:r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Stacking Bricks</a:t>
            </a:r>
          </a:p>
        </p:txBody>
      </p:sp>
      <p:sp>
        <p:nvSpPr>
          <p:cNvPr id="9" name="Rectangle 8"/>
          <p:cNvSpPr/>
          <p:nvPr/>
        </p:nvSpPr>
        <p:spPr>
          <a:xfrm>
            <a:off x="2578006" y="1645334"/>
            <a:ext cx="63418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err="1">
                <a:solidFill>
                  <a:srgbClr val="18BC9C"/>
                </a:solidFill>
              </a:rPr>
              <a:t>Keras</a:t>
            </a:r>
            <a:r>
              <a:rPr lang="en-US" sz="6000" dirty="0">
                <a:solidFill>
                  <a:srgbClr val="18BC9C"/>
                </a:solidFill>
              </a:rPr>
              <a:t> Input Setup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48" y="3179353"/>
            <a:ext cx="7021112" cy="29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31127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>
                <a:solidFill>
                  <a:srgbClr val="00B0F0"/>
                </a:solidFill>
              </a:rPr>
              <a:t>We Love</a:t>
            </a:r>
            <a:r>
              <a:rPr lang="en-US" sz="6000" dirty="0"/>
              <a:t> </a:t>
            </a:r>
            <a:r>
              <a:rPr lang="en-US" sz="6000" dirty="0">
                <a:solidFill>
                  <a:srgbClr val="18BC9C"/>
                </a:solidFill>
              </a:rPr>
              <a:t>Time Series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91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Stateful</a:t>
            </a:r>
            <a:r>
              <a:rPr lang="en-US" dirty="0"/>
              <a:t> LSTM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200" y="2999678"/>
            <a:ext cx="10515599" cy="3203662"/>
          </a:xfrm>
        </p:spPr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Stateful</a:t>
            </a:r>
            <a:r>
              <a:rPr lang="en-US" dirty="0">
                <a:solidFill>
                  <a:srgbClr val="18BC9C"/>
                </a:solidFill>
              </a:rPr>
              <a:t>:</a:t>
            </a:r>
            <a:r>
              <a:rPr lang="en-US" dirty="0"/>
              <a:t> No reshuffling between batches</a:t>
            </a:r>
          </a:p>
          <a:p>
            <a:endParaRPr lang="en-US" dirty="0"/>
          </a:p>
          <a:p>
            <a:r>
              <a:rPr lang="en-US" dirty="0">
                <a:solidFill>
                  <a:srgbClr val="18BC9C"/>
                </a:solidFill>
              </a:rPr>
              <a:t>Time dependency </a:t>
            </a:r>
            <a:r>
              <a:rPr lang="en-US" dirty="0"/>
              <a:t>is preserved</a:t>
            </a:r>
          </a:p>
          <a:p>
            <a:endParaRPr lang="en-US" dirty="0"/>
          </a:p>
          <a:p>
            <a:r>
              <a:rPr lang="en-US" dirty="0">
                <a:solidFill>
                  <a:srgbClr val="18BC9C"/>
                </a:solidFill>
              </a:rPr>
              <a:t>Higher accuracy </a:t>
            </a:r>
            <a:r>
              <a:rPr lang="en-US" dirty="0"/>
              <a:t>than stateless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974204" y="1645334"/>
            <a:ext cx="95494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err="1">
                <a:solidFill>
                  <a:srgbClr val="18BC9C"/>
                </a:solidFill>
              </a:rPr>
              <a:t>Keras</a:t>
            </a:r>
            <a:r>
              <a:rPr lang="en-US" sz="6000" dirty="0">
                <a:solidFill>
                  <a:srgbClr val="18BC9C"/>
                </a:solidFill>
              </a:rPr>
              <a:t> </a:t>
            </a:r>
            <a:r>
              <a:rPr lang="en-US" sz="6000" dirty="0" err="1">
                <a:solidFill>
                  <a:srgbClr val="18BC9C"/>
                </a:solidFill>
              </a:rPr>
              <a:t>Stateful</a:t>
            </a:r>
            <a:r>
              <a:rPr lang="en-US" sz="6000" dirty="0">
                <a:solidFill>
                  <a:srgbClr val="18BC9C"/>
                </a:solidFill>
              </a:rPr>
              <a:t> Model Setup</a:t>
            </a:r>
          </a:p>
        </p:txBody>
      </p:sp>
    </p:spTree>
    <p:extLst>
      <p:ext uri="{BB962C8B-B14F-4D97-AF65-F5344CB8AC3E}">
        <p14:creationId xmlns:p14="http://schemas.microsoft.com/office/powerpoint/2010/main" val="274043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</a:t>
            </a:r>
            <a:r>
              <a:rPr lang="en-US" dirty="0" err="1"/>
              <a:t>Keras</a:t>
            </a:r>
            <a:endParaRPr lang="en-US" dirty="0"/>
          </a:p>
        </p:txBody>
      </p:sp>
      <p:pic>
        <p:nvPicPr>
          <p:cNvPr id="2050" name="Picture 2" descr="Bri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331" y="1799267"/>
            <a:ext cx="7244919" cy="482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16331" y="3257025"/>
            <a:ext cx="71978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chemeClr val="tx1"/>
                </a:solidFill>
              </a:rPr>
              <a:t>Stacking Bricks</a:t>
            </a:r>
          </a:p>
        </p:txBody>
      </p:sp>
    </p:spTree>
    <p:extLst>
      <p:ext uri="{BB962C8B-B14F-4D97-AF65-F5344CB8AC3E}">
        <p14:creationId xmlns:p14="http://schemas.microsoft.com/office/powerpoint/2010/main" val="39880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ri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92" y="1731146"/>
            <a:ext cx="6696907" cy="185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Stateful</a:t>
            </a:r>
            <a:r>
              <a:rPr lang="en-US" dirty="0"/>
              <a:t> LSTM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092" y="3582577"/>
            <a:ext cx="6838950" cy="29241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42020" y="1601678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Stacking Bricks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" y="2258602"/>
            <a:ext cx="5181600" cy="424815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71448" y="2780257"/>
            <a:ext cx="5181601" cy="2480001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71447" y="5388077"/>
            <a:ext cx="5181601" cy="791497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5400000">
            <a:off x="6773208" y="1519688"/>
            <a:ext cx="924232" cy="3764551"/>
          </a:xfrm>
          <a:prstGeom prst="bentArrow">
            <a:avLst>
              <a:gd name="adj1" fmla="val 37766"/>
              <a:gd name="adj2" fmla="val 50000"/>
              <a:gd name="adj3" fmla="val 43085"/>
              <a:gd name="adj4" fmla="val 24601"/>
            </a:avLst>
          </a:prstGeom>
          <a:solidFill>
            <a:srgbClr val="18BC9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56659" y="3749645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256659" y="4504951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6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Stateful</a:t>
            </a:r>
            <a:r>
              <a:rPr lang="en-US" dirty="0"/>
              <a:t> LSTM</a:t>
            </a:r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Stacking Bricks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58" y="2842606"/>
            <a:ext cx="5813494" cy="39462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1561" y="1645334"/>
            <a:ext cx="61146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18BC9C"/>
                </a:solidFill>
              </a:rPr>
              <a:t>Fitting The Model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940312" y="5303982"/>
            <a:ext cx="1274837" cy="465234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657779" y="4696060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Stateful</a:t>
            </a:r>
            <a:r>
              <a:rPr lang="en-US" dirty="0"/>
              <a:t> LSTM</a:t>
            </a:r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Stacking Bricks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0" y="1758933"/>
            <a:ext cx="10912577" cy="46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3362632"/>
            <a:ext cx="11606979" cy="2840708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err="1"/>
              <a:t>Backtesting</a:t>
            </a:r>
            <a:endParaRPr lang="en-US" sz="6600" dirty="0"/>
          </a:p>
          <a:p>
            <a:pPr algn="ctr"/>
            <a:endParaRPr lang="en-US" sz="6600" dirty="0"/>
          </a:p>
          <a:p>
            <a:pPr algn="ctr"/>
            <a:endParaRPr lang="en-US" sz="6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Backtesting</a:t>
            </a:r>
            <a:r>
              <a:rPr lang="en-US" dirty="0"/>
              <a:t> Strategy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4416"/>
            <a:ext cx="5712100" cy="4087002"/>
          </a:xfrm>
          <a:prstGeom prst="roundRect">
            <a:avLst>
              <a:gd name="adj" fmla="val 42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69" y="2595716"/>
            <a:ext cx="4890140" cy="4085701"/>
          </a:xfrm>
          <a:prstGeom prst="roundRect">
            <a:avLst>
              <a:gd name="adj" fmla="val 42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2784836" y="1689958"/>
            <a:ext cx="6622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rgbClr val="18BC9C"/>
                </a:solidFill>
              </a:rPr>
              <a:t>rsample</a:t>
            </a:r>
            <a:r>
              <a:rPr lang="en-US" sz="4800" dirty="0">
                <a:solidFill>
                  <a:srgbClr val="18BC9C"/>
                </a:solidFill>
              </a:rPr>
              <a:t>::</a:t>
            </a:r>
            <a:r>
              <a:rPr lang="en-US" sz="4800" dirty="0" err="1">
                <a:solidFill>
                  <a:srgbClr val="18BC9C"/>
                </a:solidFill>
              </a:rPr>
              <a:t>rolling_origin</a:t>
            </a:r>
            <a:r>
              <a:rPr lang="en-US" sz="4800" dirty="0">
                <a:solidFill>
                  <a:srgbClr val="18BC9C"/>
                </a:solidFill>
              </a:rPr>
              <a:t>()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399" y="3590897"/>
            <a:ext cx="5329085" cy="2406780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/>
          <p:nvPr/>
        </p:nvCxnSpPr>
        <p:spPr>
          <a:xfrm flipV="1">
            <a:off x="5625864" y="3906884"/>
            <a:ext cx="1376977" cy="1186440"/>
          </a:xfrm>
          <a:prstGeom prst="curvedConnector3">
            <a:avLst/>
          </a:prstGeom>
          <a:ln w="152400">
            <a:solidFill>
              <a:srgbClr val="18B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882581" y="2887891"/>
            <a:ext cx="2625213" cy="3719386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8394960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776296" y="2547889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7199613" y="2547890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Packages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15" y="1675792"/>
            <a:ext cx="2361032" cy="2720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98" y="1675718"/>
            <a:ext cx="2360923" cy="2720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8" y="1677088"/>
            <a:ext cx="2363158" cy="27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52" y="3992377"/>
            <a:ext cx="2361032" cy="272074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-138132" y="2613387"/>
            <a:ext cx="2623127" cy="1519446"/>
            <a:chOff x="1189230" y="4898550"/>
            <a:chExt cx="2623127" cy="1519446"/>
          </a:xfrm>
        </p:grpSpPr>
        <p:sp>
          <p:nvSpPr>
            <p:cNvPr id="10" name="TextBox 9"/>
            <p:cNvSpPr txBox="1"/>
            <p:nvPr/>
          </p:nvSpPr>
          <p:spPr>
            <a:xfrm>
              <a:off x="1189230" y="4898550"/>
              <a:ext cx="2623127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8BC9C"/>
                  </a:solidFill>
                </a:rPr>
                <a:t>Most Popular</a:t>
              </a:r>
            </a:p>
            <a:p>
              <a:pPr algn="ctr"/>
              <a:r>
                <a:rPr lang="en-US" sz="2000" dirty="0">
                  <a:solidFill>
                    <a:srgbClr val="18BC9C"/>
                  </a:solidFill>
                </a:rPr>
                <a:t>Financial Data</a:t>
              </a:r>
            </a:p>
            <a:p>
              <a:pPr algn="ctr"/>
              <a:r>
                <a:rPr lang="en-US" sz="1800" dirty="0">
                  <a:solidFill>
                    <a:srgbClr val="18BC9C"/>
                  </a:solidFill>
                </a:rPr>
                <a:t>Stock/Portfolio</a:t>
              </a:r>
            </a:p>
            <a:p>
              <a:pPr algn="ctr"/>
              <a:r>
                <a:rPr lang="en-US" sz="1800" dirty="0">
                  <a:solidFill>
                    <a:srgbClr val="18BC9C"/>
                  </a:solidFill>
                </a:rPr>
                <a:t>Analysis</a:t>
              </a:r>
            </a:p>
          </p:txBody>
        </p:sp>
        <p:sp>
          <p:nvSpPr>
            <p:cNvPr id="11" name="Freeform 10"/>
            <p:cNvSpPr/>
            <p:nvPr/>
          </p:nvSpPr>
          <p:spPr>
            <a:xfrm rot="2800999">
              <a:off x="3164553" y="5892203"/>
              <a:ext cx="480837" cy="570750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035863" y="5602590"/>
            <a:ext cx="2844910" cy="954107"/>
            <a:chOff x="9035863" y="5602590"/>
            <a:chExt cx="2844910" cy="954107"/>
          </a:xfrm>
        </p:grpSpPr>
        <p:sp>
          <p:nvSpPr>
            <p:cNvPr id="13" name="TextBox 12"/>
            <p:cNvSpPr txBox="1"/>
            <p:nvPr/>
          </p:nvSpPr>
          <p:spPr>
            <a:xfrm>
              <a:off x="9257646" y="5602590"/>
              <a:ext cx="26231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8BC9C"/>
                  </a:solidFill>
                </a:rPr>
                <a:t>Time Series ML</a:t>
              </a:r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19764682" flipH="1">
              <a:off x="9035863" y="5832549"/>
              <a:ext cx="927731" cy="69272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54641" y="3773015"/>
            <a:ext cx="2661788" cy="1600438"/>
            <a:chOff x="9380458" y="5309094"/>
            <a:chExt cx="2661788" cy="1600438"/>
          </a:xfrm>
        </p:grpSpPr>
        <p:sp>
          <p:nvSpPr>
            <p:cNvPr id="17" name="TextBox 16"/>
            <p:cNvSpPr txBox="1"/>
            <p:nvPr/>
          </p:nvSpPr>
          <p:spPr>
            <a:xfrm>
              <a:off x="9419119" y="5309094"/>
              <a:ext cx="262312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8BC9C"/>
                  </a:solidFill>
                </a:rPr>
                <a:t>Time-Aware</a:t>
              </a:r>
            </a:p>
            <a:p>
              <a:pPr algn="ctr"/>
              <a:r>
                <a:rPr lang="en-US" sz="2800" dirty="0" err="1">
                  <a:solidFill>
                    <a:srgbClr val="18BC9C"/>
                  </a:solidFill>
                </a:rPr>
                <a:t>tibbles</a:t>
              </a:r>
              <a:r>
                <a:rPr lang="en-US" sz="2800" dirty="0">
                  <a:solidFill>
                    <a:srgbClr val="18BC9C"/>
                  </a:solidFill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18BC9C"/>
                  </a:solidFill>
                </a:rPr>
                <a:t>(</a:t>
              </a:r>
              <a:r>
                <a:rPr lang="en-US" sz="2400" dirty="0" err="1">
                  <a:solidFill>
                    <a:srgbClr val="18BC9C"/>
                  </a:solidFill>
                </a:rPr>
                <a:t>dplyr</a:t>
              </a:r>
              <a:r>
                <a:rPr lang="en-US" sz="2400" dirty="0">
                  <a:solidFill>
                    <a:srgbClr val="18BC9C"/>
                  </a:solidFill>
                </a:rPr>
                <a:t>)</a:t>
              </a: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20258316" flipH="1">
              <a:off x="9380458" y="5563713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40372" y="0"/>
            <a:ext cx="2752930" cy="1661993"/>
            <a:chOff x="10215691" y="5805829"/>
            <a:chExt cx="2752930" cy="1661993"/>
          </a:xfrm>
        </p:grpSpPr>
        <p:sp>
          <p:nvSpPr>
            <p:cNvPr id="23" name="TextBox 22"/>
            <p:cNvSpPr txBox="1"/>
            <p:nvPr/>
          </p:nvSpPr>
          <p:spPr>
            <a:xfrm>
              <a:off x="10345494" y="5805829"/>
              <a:ext cx="262312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8BC9C"/>
                  </a:solidFill>
                </a:rPr>
                <a:t>NEW!!</a:t>
              </a:r>
            </a:p>
            <a:p>
              <a:pPr algn="ctr"/>
              <a:r>
                <a:rPr lang="en-US" sz="2800" dirty="0">
                  <a:solidFill>
                    <a:srgbClr val="18BC9C"/>
                  </a:solidFill>
                </a:rPr>
                <a:t>Anomaly Detection</a:t>
              </a: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341684" flipH="1" flipV="1">
              <a:off x="10215691" y="6469626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69" y="3992379"/>
            <a:ext cx="2361032" cy="272074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93481" y="4541090"/>
            <a:ext cx="3035453" cy="1815882"/>
            <a:chOff x="9072002" y="5178518"/>
            <a:chExt cx="3035453" cy="1815882"/>
          </a:xfrm>
        </p:grpSpPr>
        <p:sp>
          <p:nvSpPr>
            <p:cNvPr id="27" name="TextBox 26"/>
            <p:cNvSpPr txBox="1"/>
            <p:nvPr/>
          </p:nvSpPr>
          <p:spPr>
            <a:xfrm>
              <a:off x="9072002" y="5178518"/>
              <a:ext cx="262312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18BC9C"/>
                  </a:solidFill>
                </a:rPr>
                <a:t>Helps Do Time-Based</a:t>
              </a:r>
            </a:p>
            <a:p>
              <a:pPr algn="ctr"/>
              <a:r>
                <a:rPr lang="en-US" sz="2800" dirty="0">
                  <a:solidFill>
                    <a:srgbClr val="18BC9C"/>
                  </a:solidFill>
                </a:rPr>
                <a:t>Forecasting</a:t>
              </a:r>
            </a:p>
            <a:p>
              <a:pPr algn="ctr"/>
              <a:r>
                <a:rPr lang="en-US" sz="2800" dirty="0">
                  <a:solidFill>
                    <a:srgbClr val="18BC9C"/>
                  </a:solidFill>
                </a:rPr>
                <a:t>w/ forecast</a:t>
              </a:r>
            </a:p>
          </p:txBody>
        </p:sp>
        <p:sp>
          <p:nvSpPr>
            <p:cNvPr id="28" name="Freeform 27"/>
            <p:cNvSpPr/>
            <p:nvPr/>
          </p:nvSpPr>
          <p:spPr>
            <a:xfrm rot="2430859">
              <a:off x="11378431" y="6360837"/>
              <a:ext cx="729024" cy="47501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16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610172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4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5978010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401327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785809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193222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1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600635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984377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05849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Backtesting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Strategy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0" y="1852002"/>
            <a:ext cx="4884017" cy="4351338"/>
          </a:xfrm>
        </p:spPr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</a:p>
          <a:p>
            <a:endParaRPr lang="en-US" dirty="0"/>
          </a:p>
          <a:p>
            <a:r>
              <a:rPr lang="en-US" dirty="0"/>
              <a:t>1 Time Series 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11 Samples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47961" y="5867930"/>
            <a:ext cx="165667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Training Set</a:t>
            </a:r>
          </a:p>
          <a:p>
            <a:pPr algn="ctr"/>
            <a:endParaRPr lang="en-US" sz="1050" b="1" dirty="0"/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Testing 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40" y="0"/>
            <a:ext cx="7005416" cy="6884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1085" y="5090226"/>
            <a:ext cx="22417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Key: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Training</a:t>
            </a:r>
          </a:p>
          <a:p>
            <a:pPr algn="ctr"/>
            <a:endParaRPr lang="en-US" sz="1050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01085" y="4925961"/>
            <a:ext cx="2241755" cy="1757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6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Backtesting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Strategy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3165" y="1873189"/>
            <a:ext cx="4884017" cy="269666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/>
              <a:t>Zoomed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43956" y="5867930"/>
            <a:ext cx="165667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Training Set</a:t>
            </a:r>
          </a:p>
          <a:p>
            <a:pPr algn="ctr"/>
            <a:endParaRPr lang="en-US" sz="1050" b="1" dirty="0"/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Testing Set</a:t>
            </a:r>
          </a:p>
        </p:txBody>
      </p:sp>
      <p:sp>
        <p:nvSpPr>
          <p:cNvPr id="7" name="Rectangle 6"/>
          <p:cNvSpPr/>
          <p:nvPr/>
        </p:nvSpPr>
        <p:spPr>
          <a:xfrm>
            <a:off x="-309151" y="32215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18BC9C"/>
                </a:solidFill>
              </a:rPr>
              <a:t>Train: 50 years</a:t>
            </a:r>
          </a:p>
          <a:p>
            <a:pPr algn="ctr"/>
            <a:r>
              <a:rPr lang="en-US" sz="3600" dirty="0">
                <a:solidFill>
                  <a:srgbClr val="18BC9C"/>
                </a:solidFill>
              </a:rPr>
              <a:t>Test:  10 years</a:t>
            </a:r>
          </a:p>
          <a:p>
            <a:pPr algn="ctr"/>
            <a:r>
              <a:rPr lang="en-US" sz="3600" dirty="0">
                <a:solidFill>
                  <a:srgbClr val="18BC9C"/>
                </a:solidFill>
              </a:rPr>
              <a:t> Gap:  20 years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63" y="-37988"/>
            <a:ext cx="7078462" cy="68959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97080" y="5090226"/>
            <a:ext cx="22417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Key: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Training</a:t>
            </a:r>
          </a:p>
          <a:p>
            <a:pPr algn="ctr"/>
            <a:endParaRPr lang="en-US" sz="1050" dirty="0"/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897080" y="4925961"/>
            <a:ext cx="2241755" cy="1757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249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18BC9C"/>
                </a:solidFill>
              </a:rPr>
              <a:t>Importance of Time Series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Challenges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&amp;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Opportunities</a:t>
            </a:r>
          </a:p>
          <a:p>
            <a:endParaRPr lang="en-US" dirty="0"/>
          </a:p>
          <a:p>
            <a:r>
              <a:rPr lang="en-US" dirty="0">
                <a:solidFill>
                  <a:srgbClr val="18BC9C"/>
                </a:solidFill>
              </a:rPr>
              <a:t>Deep Learning for Time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3362632"/>
            <a:ext cx="11606979" cy="2840708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/>
              <a:t>Results</a:t>
            </a:r>
          </a:p>
          <a:p>
            <a:pPr algn="ctr"/>
            <a:endParaRPr lang="en-US" sz="6600" dirty="0"/>
          </a:p>
          <a:p>
            <a:pPr algn="ctr"/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167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LSTM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9" y="2547760"/>
            <a:ext cx="11940179" cy="120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462625"/>
            <a:ext cx="109760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18BC9C"/>
                </a:solidFill>
              </a:rPr>
              <a:t>map(): custom </a:t>
            </a:r>
            <a:r>
              <a:rPr lang="en-US" sz="4800" dirty="0" err="1">
                <a:solidFill>
                  <a:srgbClr val="18BC9C"/>
                </a:solidFill>
              </a:rPr>
              <a:t>keras</a:t>
            </a:r>
            <a:r>
              <a:rPr lang="en-US" sz="4800" dirty="0">
                <a:solidFill>
                  <a:srgbClr val="18BC9C"/>
                </a:solidFill>
              </a:rPr>
              <a:t> prediction function</a:t>
            </a:r>
          </a:p>
        </p:txBody>
      </p:sp>
      <p:sp>
        <p:nvSpPr>
          <p:cNvPr id="5" name="Right Arrow 4"/>
          <p:cNvSpPr/>
          <p:nvPr/>
        </p:nvSpPr>
        <p:spPr>
          <a:xfrm rot="16200000">
            <a:off x="3398381" y="4010915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6523034" y="4010914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LSTM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462625"/>
            <a:ext cx="109760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18BC9C"/>
                </a:solidFill>
              </a:rPr>
              <a:t>map(): custom </a:t>
            </a:r>
            <a:r>
              <a:rPr lang="en-US" sz="4800" dirty="0" err="1">
                <a:solidFill>
                  <a:srgbClr val="18BC9C"/>
                </a:solidFill>
              </a:rPr>
              <a:t>keras</a:t>
            </a:r>
            <a:r>
              <a:rPr lang="en-US" sz="4800" dirty="0">
                <a:solidFill>
                  <a:srgbClr val="18BC9C"/>
                </a:solidFill>
              </a:rPr>
              <a:t> prediction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2419350"/>
            <a:ext cx="5429250" cy="44386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00799" y="3038168"/>
            <a:ext cx="2137145" cy="3819832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3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LSTM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58" y="0"/>
            <a:ext cx="670874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6" y="2344839"/>
            <a:ext cx="4610100" cy="4410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56" y="1462625"/>
            <a:ext cx="4610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18BC9C"/>
                </a:solidFill>
              </a:rPr>
              <a:t>yardstick::</a:t>
            </a:r>
            <a:r>
              <a:rPr lang="en-US" sz="4000" dirty="0" err="1">
                <a:solidFill>
                  <a:srgbClr val="18BC9C"/>
                </a:solidFill>
              </a:rPr>
              <a:t>rmse</a:t>
            </a:r>
            <a:r>
              <a:rPr lang="en-US" sz="4000" dirty="0">
                <a:solidFill>
                  <a:srgbClr val="18BC9C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201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Comparison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023683"/>
              </p:ext>
            </p:extLst>
          </p:nvPr>
        </p:nvGraphicFramePr>
        <p:xfrm>
          <a:off x="353962" y="1504334"/>
          <a:ext cx="11435585" cy="42725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3096">
                  <a:extLst>
                    <a:ext uri="{9D8B030D-6E8A-4147-A177-3AD203B41FA5}">
                      <a16:colId xmlns:a16="http://schemas.microsoft.com/office/drawing/2014/main" val="2721263069"/>
                    </a:ext>
                  </a:extLst>
                </a:gridCol>
                <a:gridCol w="2969343">
                  <a:extLst>
                    <a:ext uri="{9D8B030D-6E8A-4147-A177-3AD203B41FA5}">
                      <a16:colId xmlns:a16="http://schemas.microsoft.com/office/drawing/2014/main" val="591508194"/>
                    </a:ext>
                  </a:extLst>
                </a:gridCol>
                <a:gridCol w="3098307">
                  <a:extLst>
                    <a:ext uri="{9D8B030D-6E8A-4147-A177-3AD203B41FA5}">
                      <a16:colId xmlns:a16="http://schemas.microsoft.com/office/drawing/2014/main" val="543305118"/>
                    </a:ext>
                  </a:extLst>
                </a:gridCol>
                <a:gridCol w="3204839">
                  <a:extLst>
                    <a:ext uri="{9D8B030D-6E8A-4147-A177-3AD203B41FA5}">
                      <a16:colId xmlns:a16="http://schemas.microsoft.com/office/drawing/2014/main" val="1671421128"/>
                    </a:ext>
                  </a:extLst>
                </a:gridCol>
              </a:tblGrid>
              <a:tr h="65410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ARIMA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Prophet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Keras</a:t>
                      </a:r>
                      <a:r>
                        <a:rPr lang="en-US" sz="2800" dirty="0"/>
                        <a:t> LSTM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49907"/>
                  </a:ext>
                </a:extLst>
              </a:tr>
              <a:tr h="3618410">
                <a:tc>
                  <a:txBody>
                    <a:bodyPr/>
                    <a:lstStyle/>
                    <a:p>
                      <a:r>
                        <a:rPr lang="en-US" sz="2000" b="1" dirty="0"/>
                        <a:t>RMSE</a:t>
                      </a:r>
                      <a:r>
                        <a:rPr lang="en-US" sz="2000" b="1" baseline="0" dirty="0"/>
                        <a:t> (Average)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RMSE</a:t>
                      </a:r>
                      <a:r>
                        <a:rPr lang="en-US" sz="2000" b="1" baseline="0" dirty="0"/>
                        <a:t> (</a:t>
                      </a:r>
                      <a:r>
                        <a:rPr lang="en-US" sz="2000" b="1" baseline="0" dirty="0" err="1"/>
                        <a:t>Std</a:t>
                      </a:r>
                      <a:r>
                        <a:rPr lang="en-US" sz="2000" b="1" baseline="0" dirty="0"/>
                        <a:t> Dev)</a:t>
                      </a:r>
                    </a:p>
                    <a:p>
                      <a:endParaRPr lang="en-US" sz="2000" b="1" baseline="0" dirty="0"/>
                    </a:p>
                    <a:p>
                      <a:endParaRPr lang="en-US" sz="2000" b="1" baseline="0" dirty="0"/>
                    </a:p>
                    <a:p>
                      <a:endParaRPr lang="en-US" sz="2000" b="1" baseline="0" dirty="0"/>
                    </a:p>
                    <a:p>
                      <a:r>
                        <a:rPr lang="en-US" sz="2000" b="1" baseline="0" dirty="0"/>
                        <a:t>Typical Model</a:t>
                      </a:r>
                    </a:p>
                    <a:p>
                      <a:r>
                        <a:rPr lang="en-US" sz="2000" b="1" baseline="0" dirty="0"/>
                        <a:t>(Slice09)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50.5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27.3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45.3</a:t>
                      </a:r>
                    </a:p>
                    <a:p>
                      <a:pPr algn="ctr"/>
                      <a:endParaRPr lang="en-US" sz="2800" dirty="0"/>
                    </a:p>
                    <a:p>
                      <a:pPr algn="ctr"/>
                      <a:r>
                        <a:rPr lang="en-US" sz="2800" dirty="0"/>
                        <a:t>19.7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34.4</a:t>
                      </a:r>
                    </a:p>
                    <a:p>
                      <a:pPr algn="ctr"/>
                      <a:endParaRPr lang="en-US" sz="2800" dirty="0"/>
                    </a:p>
                    <a:p>
                      <a:pPr algn="ctr"/>
                      <a:r>
                        <a:rPr lang="en-US" sz="2800" dirty="0"/>
                        <a:t>13.0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68894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630" y="3633208"/>
            <a:ext cx="2850379" cy="2041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317" y="3630655"/>
            <a:ext cx="2838302" cy="205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701" y="3628103"/>
            <a:ext cx="2934924" cy="20653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8700" y="5776846"/>
            <a:ext cx="117246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rgbClr val="00B0F0"/>
                </a:solidFill>
              </a:rPr>
              <a:t>Keras</a:t>
            </a:r>
            <a:r>
              <a:rPr lang="en-US" sz="4800" dirty="0">
                <a:solidFill>
                  <a:srgbClr val="00B0F0"/>
                </a:solidFill>
              </a:rPr>
              <a:t> </a:t>
            </a:r>
            <a:r>
              <a:rPr lang="en-US" sz="4800" dirty="0" err="1">
                <a:solidFill>
                  <a:srgbClr val="00B0F0"/>
                </a:solidFill>
              </a:rPr>
              <a:t>Stateful</a:t>
            </a:r>
            <a:r>
              <a:rPr lang="en-US" sz="4800" dirty="0">
                <a:solidFill>
                  <a:srgbClr val="00B0F0"/>
                </a:solidFill>
              </a:rPr>
              <a:t> LSTM: </a:t>
            </a:r>
            <a:r>
              <a:rPr lang="en-US" sz="4800" b="1" dirty="0">
                <a:solidFill>
                  <a:srgbClr val="00B0F0"/>
                </a:solidFill>
              </a:rPr>
              <a:t>32% Lower RMSE  </a:t>
            </a:r>
          </a:p>
        </p:txBody>
      </p:sp>
    </p:spTree>
    <p:extLst>
      <p:ext uri="{BB962C8B-B14F-4D97-AF65-F5344CB8AC3E}">
        <p14:creationId xmlns:p14="http://schemas.microsoft.com/office/powerpoint/2010/main" val="971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Next 10 Years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850393"/>
            <a:ext cx="107442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199" y="1635692"/>
            <a:ext cx="11240387" cy="4351338"/>
          </a:xfrm>
        </p:spPr>
        <p:txBody>
          <a:bodyPr/>
          <a:lstStyle/>
          <a:p>
            <a:r>
              <a:rPr lang="en-US" sz="3600" dirty="0"/>
              <a:t>Built a </a:t>
            </a:r>
            <a:r>
              <a:rPr lang="en-US" sz="3600" dirty="0" err="1"/>
              <a:t>Stateful</a:t>
            </a:r>
            <a:r>
              <a:rPr lang="en-US" sz="3600" dirty="0"/>
              <a:t> LSTM with </a:t>
            </a:r>
            <a:r>
              <a:rPr lang="en-US" sz="3600" dirty="0" err="1"/>
              <a:t>Keras</a:t>
            </a:r>
            <a:r>
              <a:rPr lang="en-US" sz="3600" dirty="0"/>
              <a:t> using Lag 120</a:t>
            </a:r>
          </a:p>
          <a:p>
            <a:endParaRPr lang="en-US" sz="3600" dirty="0"/>
          </a:p>
          <a:p>
            <a:r>
              <a:rPr lang="en-US" sz="3600" dirty="0"/>
              <a:t>Benchmarked by </a:t>
            </a:r>
            <a:r>
              <a:rPr lang="en-US" sz="3600" dirty="0" err="1"/>
              <a:t>Backtesting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Compared to other techniques, 32% better RMSE</a:t>
            </a:r>
          </a:p>
          <a:p>
            <a:endParaRPr lang="en-US" sz="3600" dirty="0"/>
          </a:p>
          <a:p>
            <a:r>
              <a:rPr lang="en-US" sz="3600" dirty="0"/>
              <a:t>Good Tool-Application Fit</a:t>
            </a:r>
          </a:p>
        </p:txBody>
      </p:sp>
    </p:spTree>
    <p:extLst>
      <p:ext uri="{BB962C8B-B14F-4D97-AF65-F5344CB8AC3E}">
        <p14:creationId xmlns:p14="http://schemas.microsoft.com/office/powerpoint/2010/main" val="349659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Available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r>
              <a:rPr lang="en-US" b="1" dirty="0">
                <a:solidFill>
                  <a:srgbClr val="18BC9C"/>
                </a:solidFill>
              </a:rPr>
              <a:t>Business Science Blog</a:t>
            </a:r>
          </a:p>
          <a:p>
            <a:pPr lvl="1"/>
            <a:endParaRPr lang="en-US" b="1" dirty="0">
              <a:solidFill>
                <a:srgbClr val="18BC9C"/>
              </a:solidFill>
            </a:endParaRPr>
          </a:p>
          <a:p>
            <a:endParaRPr lang="en-US" dirty="0">
              <a:solidFill>
                <a:srgbClr val="18BC9C"/>
              </a:solidFill>
            </a:endParaRPr>
          </a:p>
          <a:p>
            <a:endParaRPr lang="en-US" dirty="0">
              <a:solidFill>
                <a:srgbClr val="18BC9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223"/>
          <a:stretch/>
        </p:blipFill>
        <p:spPr>
          <a:xfrm>
            <a:off x="1" y="2714475"/>
            <a:ext cx="12192000" cy="3184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93500" y="5960298"/>
            <a:ext cx="4204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18BC9C"/>
                </a:solidFill>
              </a:rPr>
              <a:t>business-science.io/blog</a:t>
            </a:r>
          </a:p>
        </p:txBody>
      </p:sp>
    </p:spTree>
    <p:extLst>
      <p:ext uri="{BB962C8B-B14F-4D97-AF65-F5344CB8AC3E}">
        <p14:creationId xmlns:p14="http://schemas.microsoft.com/office/powerpoint/2010/main" val="316382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Available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r>
              <a:rPr lang="en-US" b="1" dirty="0">
                <a:solidFill>
                  <a:srgbClr val="18BC9C"/>
                </a:solidFill>
              </a:rPr>
              <a:t>Business Science GitHub</a:t>
            </a:r>
          </a:p>
          <a:p>
            <a:pPr lvl="1"/>
            <a:endParaRPr lang="en-US" b="1" dirty="0">
              <a:solidFill>
                <a:srgbClr val="18BC9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4283"/>
            <a:ext cx="12192000" cy="2981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25013" y="5959323"/>
            <a:ext cx="814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18BC9C"/>
                </a:solidFill>
              </a:rPr>
              <a:t>https://github.com/business-science/presentations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7459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7012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Business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3274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83902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1606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85" y="2469715"/>
            <a:ext cx="2441678" cy="24416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25323" y="5070024"/>
            <a:ext cx="751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business-science.io</a:t>
            </a:r>
          </a:p>
        </p:txBody>
      </p:sp>
    </p:spTree>
    <p:extLst>
      <p:ext uri="{BB962C8B-B14F-4D97-AF65-F5344CB8AC3E}">
        <p14:creationId xmlns:p14="http://schemas.microsoft.com/office/powerpoint/2010/main" val="28351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1069 0.0018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9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18945 0.0018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0625"/>
            <a:ext cx="10515599" cy="3212713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>
                <a:solidFill>
                  <a:srgbClr val="18BC9C"/>
                </a:solidFill>
              </a:rPr>
              <a:t>Importance of </a:t>
            </a:r>
          </a:p>
          <a:p>
            <a:pPr marL="177800" indent="0" algn="ctr">
              <a:buNone/>
            </a:pPr>
            <a:r>
              <a:rPr lang="en-US" sz="6000" dirty="0">
                <a:solidFill>
                  <a:srgbClr val="18BC9C"/>
                </a:solidFill>
              </a:rPr>
              <a:t>Time Series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432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03" y="0"/>
            <a:ext cx="69752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</a:t>
            </a:r>
            <a:br>
              <a:rPr lang="en-US" dirty="0"/>
            </a:br>
            <a:r>
              <a:rPr lang="en-US" dirty="0"/>
              <a:t>Time Series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35745" y="2065468"/>
            <a:ext cx="5831541" cy="309438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/>
              <a:t>Netflix vs S&amp;P500</a:t>
            </a:r>
          </a:p>
          <a:p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-375291" y="4218790"/>
            <a:ext cx="5831541" cy="129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49300" marR="0" lvl="0" indent="-5715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 algn="ctr">
              <a:buFont typeface="Arial" panose="020B0604020202020204" pitchFamily="34" charset="0"/>
              <a:buNone/>
            </a:pPr>
            <a:r>
              <a:rPr lang="en-US" sz="6000" kern="0" dirty="0">
                <a:solidFill>
                  <a:srgbClr val="18BC9C"/>
                </a:solidFill>
              </a:rPr>
              <a:t>Gain vs Pain</a:t>
            </a:r>
          </a:p>
          <a:p>
            <a:endParaRPr lang="en-US" kern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8260570" y="2677657"/>
            <a:ext cx="2976750" cy="819789"/>
            <a:chOff x="8939898" y="5699708"/>
            <a:chExt cx="2976750" cy="819789"/>
          </a:xfrm>
        </p:grpSpPr>
        <p:sp>
          <p:nvSpPr>
            <p:cNvPr id="11" name="TextBox 10"/>
            <p:cNvSpPr txBox="1"/>
            <p:nvPr/>
          </p:nvSpPr>
          <p:spPr>
            <a:xfrm>
              <a:off x="8939898" y="5719278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Woo </a:t>
              </a:r>
              <a:r>
                <a:rPr lang="en-US" sz="2800" b="1" dirty="0" err="1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Hoo</a:t>
              </a:r>
              <a:r>
                <a:rPr lang="en-US" sz="28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!!!</a:t>
              </a:r>
              <a:endParaRPr lang="en-US" sz="24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341684">
              <a:off x="11342210" y="5699708"/>
              <a:ext cx="574438" cy="72586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454153" y="4984331"/>
            <a:ext cx="2623127" cy="800219"/>
            <a:chOff x="9359665" y="5587514"/>
            <a:chExt cx="2623127" cy="975736"/>
          </a:xfrm>
        </p:grpSpPr>
        <p:sp>
          <p:nvSpPr>
            <p:cNvPr id="14" name="TextBox 13"/>
            <p:cNvSpPr txBox="1"/>
            <p:nvPr/>
          </p:nvSpPr>
          <p:spPr>
            <a:xfrm>
              <a:off x="9359665" y="5587514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Ouch!!!</a:t>
              </a:r>
              <a:endParaRPr lang="en-US" sz="24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1526089">
              <a:off x="9375883" y="5825442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1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03" y="0"/>
            <a:ext cx="69752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</a:t>
            </a:r>
            <a:br>
              <a:rPr lang="en-US" dirty="0"/>
            </a:br>
            <a:r>
              <a:rPr lang="en-US" dirty="0"/>
              <a:t>Time Series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35745" y="2065468"/>
            <a:ext cx="5831541" cy="309438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/>
              <a:t>Netflix vs S&amp;P500</a:t>
            </a:r>
          </a:p>
          <a:p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-375291" y="4218790"/>
            <a:ext cx="5831541" cy="129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49300" marR="0" lvl="0" indent="-5715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 algn="ctr">
              <a:buFont typeface="Arial" panose="020B0604020202020204" pitchFamily="34" charset="0"/>
              <a:buNone/>
            </a:pPr>
            <a:r>
              <a:rPr lang="en-US" sz="6000" kern="0" dirty="0">
                <a:solidFill>
                  <a:srgbClr val="18BC9C"/>
                </a:solidFill>
              </a:rPr>
              <a:t>Gain vs Pain</a:t>
            </a:r>
          </a:p>
          <a:p>
            <a:endParaRPr lang="en-US" kern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8260570" y="2677657"/>
            <a:ext cx="2976750" cy="819789"/>
            <a:chOff x="8939898" y="5699708"/>
            <a:chExt cx="2976750" cy="819789"/>
          </a:xfrm>
        </p:grpSpPr>
        <p:sp>
          <p:nvSpPr>
            <p:cNvPr id="11" name="TextBox 10"/>
            <p:cNvSpPr txBox="1"/>
            <p:nvPr/>
          </p:nvSpPr>
          <p:spPr>
            <a:xfrm>
              <a:off x="8939898" y="5719278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Woo </a:t>
              </a:r>
              <a:r>
                <a:rPr lang="en-US" sz="2800" b="1" dirty="0" err="1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Hoo</a:t>
              </a:r>
              <a:r>
                <a:rPr lang="en-US" sz="28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!!!</a:t>
              </a:r>
              <a:endParaRPr lang="en-US" sz="24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341684">
              <a:off x="11342210" y="5699708"/>
              <a:ext cx="574438" cy="72586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454153" y="4984331"/>
            <a:ext cx="2623127" cy="800219"/>
            <a:chOff x="9359665" y="5587514"/>
            <a:chExt cx="2623127" cy="975736"/>
          </a:xfrm>
        </p:grpSpPr>
        <p:sp>
          <p:nvSpPr>
            <p:cNvPr id="14" name="TextBox 13"/>
            <p:cNvSpPr txBox="1"/>
            <p:nvPr/>
          </p:nvSpPr>
          <p:spPr>
            <a:xfrm>
              <a:off x="9359665" y="5587514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Ouch!!!</a:t>
              </a:r>
              <a:endParaRPr lang="en-US" sz="24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1526089">
              <a:off x="9375883" y="5825442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0" y="1828801"/>
            <a:ext cx="12192000" cy="381180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Prediction Is Critical</a:t>
            </a:r>
          </a:p>
        </p:txBody>
      </p:sp>
    </p:spTree>
    <p:extLst>
      <p:ext uri="{BB962C8B-B14F-4D97-AF65-F5344CB8AC3E}">
        <p14:creationId xmlns:p14="http://schemas.microsoft.com/office/powerpoint/2010/main" val="326273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0625"/>
            <a:ext cx="10515599" cy="3212713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>
                <a:solidFill>
                  <a:srgbClr val="18BC9C"/>
                </a:solidFill>
              </a:rPr>
              <a:t>New Challenges</a:t>
            </a:r>
            <a:r>
              <a:rPr lang="en-US" sz="6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3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7784</TotalTime>
  <Words>860</Words>
  <Application>Microsoft Office PowerPoint</Application>
  <PresentationFormat>Widescreen</PresentationFormat>
  <Paragraphs>274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Calibri</vt:lpstr>
      <vt:lpstr>Calibri Light</vt:lpstr>
      <vt:lpstr>Century Gothic</vt:lpstr>
      <vt:lpstr>Courier New</vt:lpstr>
      <vt:lpstr>Lato</vt:lpstr>
      <vt:lpstr>SFMono-Regular</vt:lpstr>
      <vt:lpstr>Wingdings</vt:lpstr>
      <vt:lpstr>Office Theme</vt:lpstr>
      <vt:lpstr>1_Office Theme</vt:lpstr>
      <vt:lpstr>2_Office Theme</vt:lpstr>
      <vt:lpstr>Time Series Deep Learning</vt:lpstr>
      <vt:lpstr>About Business Science</vt:lpstr>
      <vt:lpstr>PowerPoint Presentation</vt:lpstr>
      <vt:lpstr>Open Source Packages</vt:lpstr>
      <vt:lpstr>Objectives</vt:lpstr>
      <vt:lpstr>PowerPoint Presentation</vt:lpstr>
      <vt:lpstr>Importance of Time Series</vt:lpstr>
      <vt:lpstr>Importance of Time Series</vt:lpstr>
      <vt:lpstr>PowerPoint Presentation</vt:lpstr>
      <vt:lpstr>Data Is Changing</vt:lpstr>
      <vt:lpstr>Today’s Data Is Different</vt:lpstr>
      <vt:lpstr>PowerPoint Presentation</vt:lpstr>
      <vt:lpstr>New Techniques Available</vt:lpstr>
      <vt:lpstr>PowerPoint Presentation</vt:lpstr>
      <vt:lpstr>Sunspots Data</vt:lpstr>
      <vt:lpstr>Sunspots Data</vt:lpstr>
      <vt:lpstr>PowerPoint Presentation</vt:lpstr>
      <vt:lpstr>Learning Path</vt:lpstr>
      <vt:lpstr>What is an LSTM?</vt:lpstr>
      <vt:lpstr>RNN</vt:lpstr>
      <vt:lpstr>RNN</vt:lpstr>
      <vt:lpstr>Inner Workings</vt:lpstr>
      <vt:lpstr>LSTM</vt:lpstr>
      <vt:lpstr>PowerPoint Presentation</vt:lpstr>
      <vt:lpstr>Is LSTM A Good Candidate?</vt:lpstr>
      <vt:lpstr>Is LSTM A Good Candidate?</vt:lpstr>
      <vt:lpstr>PowerPoint Presentation</vt:lpstr>
      <vt:lpstr>Keras Stateful LSTM Terminology</vt:lpstr>
      <vt:lpstr>Keras Stateful LSTM</vt:lpstr>
      <vt:lpstr>Keras Stateful LSTM</vt:lpstr>
      <vt:lpstr>Modeling With Keras</vt:lpstr>
      <vt:lpstr>Keras Stateful LSTM</vt:lpstr>
      <vt:lpstr>Keras Stateful LSTM</vt:lpstr>
      <vt:lpstr>Keras Stateful LSTM</vt:lpstr>
      <vt:lpstr>PowerPoint Presentation</vt:lpstr>
      <vt:lpstr>Backtesting Strategy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Backtesting  Strategy</vt:lpstr>
      <vt:lpstr>Backtesting  Strategy</vt:lpstr>
      <vt:lpstr>PowerPoint Presentation</vt:lpstr>
      <vt:lpstr>Keras LSTM Results</vt:lpstr>
      <vt:lpstr>Keras LSTM Results</vt:lpstr>
      <vt:lpstr>Keras LSTM Results</vt:lpstr>
      <vt:lpstr>Technique Comparison</vt:lpstr>
      <vt:lpstr>Forecasting Next 10 Years</vt:lpstr>
      <vt:lpstr>Conclusions</vt:lpstr>
      <vt:lpstr>Code Available</vt:lpstr>
      <vt:lpstr>Presentation Available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subject/>
  <dc:creator>Matt Dancho</dc:creator>
  <cp:keywords/>
  <dc:description/>
  <cp:lastModifiedBy>Matt Dancho</cp:lastModifiedBy>
  <cp:revision>168</cp:revision>
  <dcterms:modified xsi:type="dcterms:W3CDTF">2018-04-19T12:54:58Z</dcterms:modified>
  <cp:category/>
</cp:coreProperties>
</file>